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5" r:id="rId3"/>
    <p:sldId id="265" r:id="rId4"/>
    <p:sldId id="276" r:id="rId5"/>
    <p:sldId id="278" r:id="rId6"/>
    <p:sldId id="280" r:id="rId7"/>
    <p:sldId id="285" r:id="rId8"/>
    <p:sldId id="281" r:id="rId9"/>
    <p:sldId id="282" r:id="rId10"/>
    <p:sldId id="283" r:id="rId11"/>
    <p:sldId id="284" r:id="rId12"/>
    <p:sldId id="286" r:id="rId13"/>
    <p:sldId id="277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C814E"/>
    <a:srgbClr val="9F834F"/>
    <a:srgbClr val="9C814D"/>
    <a:srgbClr val="404040"/>
    <a:srgbClr val="B59E77"/>
    <a:srgbClr val="121011"/>
    <a:srgbClr val="4F81BD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5" autoAdjust="0"/>
    <p:restoredTop sz="94660"/>
  </p:normalViewPr>
  <p:slideViewPr>
    <p:cSldViewPr>
      <p:cViewPr varScale="1">
        <p:scale>
          <a:sx n="65" d="100"/>
          <a:sy n="65" d="100"/>
        </p:scale>
        <p:origin x="-84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79911A-86D7-4C12-A015-8B0B15D2F670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F9E8FC-5325-4476-8A30-5E455C7FEA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910122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2C0A6-5861-48F6-A45F-2089C10DE662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0EAE4-2416-4A96-963E-12A8CC995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89525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24B49-8DED-42D5-B86C-45AD727AB745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A25B-4C30-4489-9EC9-9CC3F6252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442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7E71-3730-453F-9C88-490927C1F42E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FDF8C-972C-4ED6-AB7A-F2D5EF4AE7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71893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0"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>
                <a:latin typeface="Candara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latin typeface="Candara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latin typeface="Candara" pitchFamily="34" charset="0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800">
                <a:latin typeface="Candara" pitchFamily="34" charset="0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800">
                <a:latin typeface="Candar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B309-86AC-4B84-977E-FE3D34264EE0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1C9D2-99D2-4EF1-A29C-339BBEE33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3986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00" b="1" cap="all"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ndar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99D1E-A657-4C48-BC5C-E63EB9C14556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A0836-4AD8-4791-8EA3-D2806B1FCD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7256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600">
                <a:latin typeface="Candara" pitchFamily="34" charset="0"/>
              </a:defRPr>
            </a:lvl1pPr>
            <a:lvl2pPr>
              <a:defRPr sz="3200">
                <a:latin typeface="Candara" pitchFamily="34" charset="0"/>
              </a:defRPr>
            </a:lvl2pPr>
            <a:lvl3pPr>
              <a:defRPr sz="2800">
                <a:latin typeface="Candara" pitchFamily="34" charset="0"/>
              </a:defRPr>
            </a:lvl3pPr>
            <a:lvl4pPr>
              <a:defRPr sz="2400">
                <a:latin typeface="Candara" pitchFamily="34" charset="0"/>
              </a:defRPr>
            </a:lvl4pPr>
            <a:lvl5pPr>
              <a:defRPr sz="24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600">
                <a:latin typeface="Candara" pitchFamily="34" charset="0"/>
              </a:defRPr>
            </a:lvl1pPr>
            <a:lvl2pPr>
              <a:defRPr sz="3200">
                <a:latin typeface="Candara" pitchFamily="34" charset="0"/>
              </a:defRPr>
            </a:lvl2pPr>
            <a:lvl3pPr>
              <a:defRPr sz="2800">
                <a:latin typeface="Candara" pitchFamily="34" charset="0"/>
              </a:defRPr>
            </a:lvl3pPr>
            <a:lvl4pPr>
              <a:defRPr sz="2400">
                <a:latin typeface="Candara" pitchFamily="34" charset="0"/>
              </a:defRPr>
            </a:lvl4pPr>
            <a:lvl5pPr>
              <a:defRPr sz="24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AF868-E7D2-4D6B-83DD-63984A9E201F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9CEC4-ABF6-49B9-BA8C-4AE29DD72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17606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4DDB2-D9F1-4016-8F6A-0AA3D1E6C989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2DD18-D5A6-4897-ACB8-0E4BFD41B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3890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2882C-9FA2-4BFB-92FB-725698AF98F7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51B1-66CA-4BE0-9292-43C5BBA89D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690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F012-8A99-4E61-AC39-5B4BC3A8C10B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BDAAA-CEEC-4DF3-AAED-F509F8C486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518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FA64-0DC1-4742-B21A-58E2AA64CECD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A03C-E8EA-4CCD-8316-B4B8620EA3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6250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06D82-2A63-4AA1-A6A2-81D52A19C0DD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3DAD-2134-4CE8-B834-C232472E7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4815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Candar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73CEFD-1D86-402B-B65D-1D1366400991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Candar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F4A1EBD7-B0A0-497C-B507-8956FDB85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Candara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ndar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ndar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ndar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ndar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Candara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bg1"/>
          </a:solidFill>
          <a:latin typeface="Candara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andara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Candara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bg1"/>
          </a:solidFill>
          <a:latin typeface="Candara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3937793" y="1073943"/>
            <a:ext cx="4316413" cy="4040180"/>
            <a:chOff x="3886200" y="1340516"/>
            <a:chExt cx="4316111" cy="4108677"/>
          </a:xfrm>
        </p:grpSpPr>
        <p:pic>
          <p:nvPicPr>
            <p:cNvPr id="3078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2563511" cy="275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340516"/>
              <a:ext cx="2819400" cy="15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Box 12"/>
            <p:cNvSpPr txBox="1">
              <a:spLocks noChangeArrowheads="1"/>
            </p:cNvSpPr>
            <p:nvPr/>
          </p:nvSpPr>
          <p:spPr bwMode="auto">
            <a:xfrm>
              <a:off x="4014142" y="4917102"/>
              <a:ext cx="3935111" cy="53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Mistral" panose="03090702030407020403" pitchFamily="66" charset="0"/>
                </a:rPr>
                <a:t>The World’s Most Precious </a:t>
              </a:r>
              <a:r>
                <a:rPr lang="en-US" altLang="en-US" sz="2800" dirty="0" smtClean="0">
                  <a:latin typeface="Mistral" panose="03090702030407020403" pitchFamily="66" charset="0"/>
                </a:rPr>
                <a:t>Vodka</a:t>
              </a:r>
              <a:endParaRPr lang="pl-PL" altLang="en-US" sz="2800" dirty="0" smtClean="0">
                <a:latin typeface="Mistral" panose="03090702030407020403" pitchFamily="66" charset="0"/>
              </a:endParaRPr>
            </a:p>
          </p:txBody>
        </p:sp>
        <p:pic>
          <p:nvPicPr>
            <p:cNvPr id="3081" name="Picture 13" descr="jewel lines logo 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785924"/>
              <a:ext cx="838196" cy="34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43200" cy="3124200"/>
          </a:xfrm>
          <a:prstGeom prst="rect">
            <a:avLst/>
          </a:prstGeom>
          <a:noFill/>
          <a:ln>
            <a:noFill/>
          </a:ln>
          <a:effectLst>
            <a:outerShdw blurRad="88900" sx="103999" sy="103999" algn="tl" rotWithShape="0">
              <a:srgbClr val="10253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48800" y="0"/>
            <a:ext cx="2743200" cy="3124200"/>
          </a:xfrm>
          <a:prstGeom prst="rect">
            <a:avLst/>
          </a:prstGeom>
          <a:ln>
            <a:noFill/>
          </a:ln>
          <a:effectLst>
            <a:outerShdw blurRad="88900" dir="2700000" sx="104000" sy="104000" algn="tl" rotWithShape="0">
              <a:schemeClr val="tx2">
                <a:lumMod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8" y="3899587"/>
            <a:ext cx="2962275" cy="254733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02" y="1112500"/>
            <a:ext cx="4409784" cy="2910114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304800" y="205403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Wydarzenia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2563091" cy="2286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1943"/>
            <a:ext cx="3352800" cy="27184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52800"/>
            <a:ext cx="3886200" cy="25988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112500"/>
            <a:ext cx="1944914" cy="29173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536806"/>
            <a:ext cx="3748314" cy="2910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78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/>
          <p:cNvSpPr txBox="1"/>
          <p:nvPr/>
        </p:nvSpPr>
        <p:spPr>
          <a:xfrm>
            <a:off x="304800" y="228600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Główni partnerzy w Polsce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4" y="914401"/>
            <a:ext cx="2504156" cy="23363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8800"/>
            <a:ext cx="4419600" cy="1390650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4419600" y="3657600"/>
            <a:ext cx="7404100" cy="2492215"/>
            <a:chOff x="-559575" y="3029923"/>
            <a:chExt cx="8420100" cy="4191000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25" y="3029923"/>
              <a:ext cx="4191000" cy="4191000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575" y="3029923"/>
              <a:ext cx="4191000" cy="4191000"/>
            </a:xfrm>
            <a:prstGeom prst="rect">
              <a:avLst/>
            </a:prstGeom>
          </p:spPr>
        </p:pic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56668"/>
            <a:ext cx="3078414" cy="3078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614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89038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5386917" cy="727075"/>
          </a:xfrm>
        </p:spPr>
        <p:txBody>
          <a:bodyPr/>
          <a:lstStyle/>
          <a:p>
            <a:r>
              <a:rPr lang="pl-PL" dirty="0" smtClean="0"/>
              <a:t>OFERTA   DLA   KLUBOWICZÓW</a:t>
            </a:r>
            <a:endParaRPr lang="pl-PL" dirty="0"/>
          </a:p>
        </p:txBody>
      </p:sp>
      <p:pic>
        <p:nvPicPr>
          <p:cNvPr id="8" name="Symbol zastępczy zawartości 7" descr="vodka 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2307530"/>
            <a:ext cx="5410200" cy="3505102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6193368" y="762000"/>
            <a:ext cx="5389033" cy="1412875"/>
          </a:xfrm>
        </p:spPr>
        <p:txBody>
          <a:bodyPr/>
          <a:lstStyle/>
          <a:p>
            <a:r>
              <a:rPr lang="pl-PL" sz="7200" dirty="0" smtClean="0"/>
              <a:t>210 zł</a:t>
            </a:r>
            <a:endParaRPr lang="pl-PL" sz="7200" dirty="0"/>
          </a:p>
        </p:txBody>
      </p:sp>
      <p:pic>
        <p:nvPicPr>
          <p:cNvPr id="10" name="Symbol zastępczy zawartości 9" descr="vodka au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458744" y="2286000"/>
            <a:ext cx="5123656" cy="35266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7"/>
          <p:cNvGrpSpPr>
            <a:grpSpLocks/>
          </p:cNvGrpSpPr>
          <p:nvPr/>
        </p:nvGrpSpPr>
        <p:grpSpPr bwMode="auto">
          <a:xfrm>
            <a:off x="3886200" y="1339850"/>
            <a:ext cx="4316413" cy="4100513"/>
            <a:chOff x="3886200" y="1340516"/>
            <a:chExt cx="4316111" cy="4099806"/>
          </a:xfrm>
        </p:grpSpPr>
        <p:pic>
          <p:nvPicPr>
            <p:cNvPr id="13319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2563511" cy="275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340516"/>
              <a:ext cx="2819400" cy="15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4"/>
            <p:cNvSpPr txBox="1">
              <a:spLocks noChangeArrowheads="1"/>
            </p:cNvSpPr>
            <p:nvPr/>
          </p:nvSpPr>
          <p:spPr bwMode="auto">
            <a:xfrm>
              <a:off x="4014142" y="4917102"/>
              <a:ext cx="39351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Mistral" panose="03090702030407020403" pitchFamily="66" charset="0"/>
                </a:rPr>
                <a:t>The World’s Most Precious Vodka</a:t>
              </a:r>
            </a:p>
          </p:txBody>
        </p:sp>
        <p:pic>
          <p:nvPicPr>
            <p:cNvPr id="13322" name="Picture 6" descr="jewel lines logo 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785924"/>
              <a:ext cx="838196" cy="34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9829800" y="624840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www.</a:t>
            </a:r>
            <a:r>
              <a:rPr lang="en-US" altLang="en-US" sz="1800">
                <a:solidFill>
                  <a:srgbClr val="9C814D"/>
                </a:solidFill>
                <a:latin typeface="Arial" panose="020B0604020202020204" pitchFamily="34" charset="0"/>
              </a:rPr>
              <a:t>jewellines</a:t>
            </a:r>
            <a:r>
              <a:rPr lang="en-US" altLang="en-US" sz="1800">
                <a:latin typeface="Arial" panose="020B0604020202020204" pitchFamily="34" charset="0"/>
              </a:rPr>
              <a:t>.com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43200" cy="3124200"/>
          </a:xfrm>
          <a:prstGeom prst="rect">
            <a:avLst/>
          </a:prstGeom>
          <a:noFill/>
          <a:ln>
            <a:noFill/>
          </a:ln>
          <a:effectLst>
            <a:outerShdw blurRad="88900" sx="103999" sy="103999" algn="tl" rotWithShape="0">
              <a:srgbClr val="10253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24988" y="0"/>
            <a:ext cx="2743200" cy="3124200"/>
          </a:xfrm>
          <a:prstGeom prst="rect">
            <a:avLst/>
          </a:prstGeom>
          <a:ln>
            <a:noFill/>
          </a:ln>
          <a:effectLst>
            <a:outerShdw blurRad="88900" dir="2700000" sx="104000" sy="104000" algn="tl" rotWithShape="0">
              <a:schemeClr val="tx2">
                <a:lumMod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752600" y="304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585788" y="1447800"/>
            <a:ext cx="11225212" cy="30480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b="1" i="1" dirty="0" smtClean="0">
                <a:latin typeface="Arial" panose="020B0604020202020204" pitchFamily="34" charset="0"/>
              </a:rPr>
              <a:t>Precious Vodka </a:t>
            </a:r>
            <a:r>
              <a:rPr lang="pl-PL" altLang="en-US" i="1" dirty="0" smtClean="0">
                <a:latin typeface="Arial" panose="020B0604020202020204" pitchFamily="34" charset="0"/>
              </a:rPr>
              <a:t>składa się z </a:t>
            </a:r>
            <a:r>
              <a:rPr lang="pl-PL" i="1" dirty="0" smtClean="0">
                <a:latin typeface="Arial" panose="020B0604020202020204" pitchFamily="34" charset="0"/>
              </a:rPr>
              <a:t>ziaren </a:t>
            </a:r>
            <a:r>
              <a:rPr lang="pl-PL" i="1" dirty="0">
                <a:latin typeface="Arial" panose="020B0604020202020204" pitchFamily="34" charset="0"/>
              </a:rPr>
              <a:t>pszenicy </a:t>
            </a:r>
            <a:r>
              <a:rPr lang="pl-PL" i="1" dirty="0" smtClean="0">
                <a:latin typeface="Arial" panose="020B0604020202020204" pitchFamily="34" charset="0"/>
              </a:rPr>
              <a:t>pochodzącej z </a:t>
            </a:r>
            <a:r>
              <a:rPr lang="pl-PL" i="1" dirty="0">
                <a:latin typeface="Arial" panose="020B0604020202020204" pitchFamily="34" charset="0"/>
              </a:rPr>
              <a:t>ekologicznych upraw i wody pozbawionej zbędnych składników </a:t>
            </a:r>
            <a:r>
              <a:rPr lang="pl-PL" i="1" dirty="0" smtClean="0">
                <a:latin typeface="Arial" panose="020B0604020202020204" pitchFamily="34" charset="0"/>
              </a:rPr>
              <a:t>mineralnych, które pozwoliły </a:t>
            </a:r>
            <a:r>
              <a:rPr lang="pl-PL" i="1" dirty="0">
                <a:latin typeface="Arial" panose="020B0604020202020204" pitchFamily="34" charset="0"/>
              </a:rPr>
              <a:t>otrzymać wódkę najwyższej światowej klasy Ultra – Premium. Linia produktów Jewel Lines® Collection to oferta dla klienta, o wysokich oczekiwaniach nie tylko smakowych, lecz także estetycznych. </a:t>
            </a:r>
            <a:endParaRPr lang="en-US" altLang="en-US" i="1" dirty="0">
              <a:latin typeface="Arial" panose="020B0604020202020204" pitchFamily="34" charset="0"/>
            </a:endParaRPr>
          </a:p>
        </p:txBody>
      </p:sp>
      <p:pic>
        <p:nvPicPr>
          <p:cNvPr id="5124" name="Picture 19" descr="sf silver awa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141787"/>
            <a:ext cx="19462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264819"/>
            <a:ext cx="4953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763" y="206375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bg1"/>
                </a:solidFill>
              </a:rPr>
              <a:t>Precious Vodka</a:t>
            </a:r>
          </a:p>
        </p:txBody>
      </p:sp>
      <p:pic>
        <p:nvPicPr>
          <p:cNvPr id="512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619198"/>
            <a:ext cx="13716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3228975" y="1127125"/>
            <a:ext cx="6019800" cy="8667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en-US" altLang="en-US" sz="2200" b="1" i="1" dirty="0" smtClean="0">
                <a:latin typeface="Arial" panose="020B0604020202020204" pitchFamily="34" charset="0"/>
              </a:rPr>
              <a:t>Precious Vodka </a:t>
            </a:r>
            <a:r>
              <a:rPr lang="pl-PL" altLang="en-US" sz="2200" b="1" i="1" dirty="0" smtClean="0">
                <a:latin typeface="Arial" panose="020B0604020202020204" pitchFamily="34" charset="0"/>
              </a:rPr>
              <a:t>rozlewana jest do unikalnej karafki w kształcie diamentu</a:t>
            </a:r>
            <a:r>
              <a:rPr lang="en-US" altLang="en-US" sz="2200" dirty="0" smtClean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206375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Opis Produktu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03226"/>
            <a:ext cx="42767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ontent Placeholder 2"/>
          <p:cNvSpPr txBox="1">
            <a:spLocks/>
          </p:cNvSpPr>
          <p:nvPr/>
        </p:nvSpPr>
        <p:spPr bwMode="auto">
          <a:xfrm>
            <a:off x="4454526" y="3600025"/>
            <a:ext cx="7199312" cy="12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</a:pPr>
            <a:r>
              <a:rPr lang="pl-PL" altLang="en-US" sz="2200" dirty="0" smtClean="0">
                <a:latin typeface="Arial" panose="020B0604020202020204" pitchFamily="34" charset="0"/>
              </a:rPr>
              <a:t>W każdej butelce znajduje się specjalny oszlifowany naturalny kamień taki jak.: szafir, szmaragd, rubin, topaz i periody.</a:t>
            </a:r>
            <a:r>
              <a:rPr lang="en-US" altLang="en-US" sz="2200" dirty="0" smtClean="0">
                <a:latin typeface="Arial" panose="020B0604020202020204" pitchFamily="34" charset="0"/>
              </a:rPr>
              <a:t> </a:t>
            </a:r>
            <a:endParaRPr lang="en-US" altLang="en-US" sz="2200" dirty="0">
              <a:latin typeface="Arial" panose="020B0604020202020204" pitchFamily="34" charset="0"/>
            </a:endParaRPr>
          </a:p>
        </p:txBody>
      </p:sp>
      <p:sp>
        <p:nvSpPr>
          <p:cNvPr id="6150" name="Content Placeholder 2"/>
          <p:cNvSpPr txBox="1">
            <a:spLocks/>
          </p:cNvSpPr>
          <p:nvPr/>
        </p:nvSpPr>
        <p:spPr bwMode="auto">
          <a:xfrm>
            <a:off x="5634038" y="4740275"/>
            <a:ext cx="6019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</a:pPr>
            <a:r>
              <a:rPr lang="pl-PL" altLang="en-US" sz="2200" dirty="0" smtClean="0">
                <a:latin typeface="Arial" panose="020B0604020202020204" pitchFamily="34" charset="0"/>
              </a:rPr>
              <a:t>Kamienie szlachetne gwarantują niezapomniane doznania, towarzyszące przy zakupie każdej butelki Precious Vodka</a:t>
            </a:r>
            <a:r>
              <a:rPr lang="en-US" altLang="en-US" sz="2200" dirty="0" smtClean="0">
                <a:latin typeface="Arial" panose="020B0604020202020204" pitchFamily="34" charset="0"/>
              </a:rPr>
              <a:t>. </a:t>
            </a:r>
            <a:endParaRPr lang="en-US" altLang="en-US" sz="2200" dirty="0">
              <a:latin typeface="Arial" panose="020B0604020202020204" pitchFamily="34" charset="0"/>
            </a:endParaRPr>
          </a:p>
        </p:txBody>
      </p:sp>
      <p:sp>
        <p:nvSpPr>
          <p:cNvPr id="6151" name="Content Placeholder 2"/>
          <p:cNvSpPr txBox="1">
            <a:spLocks/>
          </p:cNvSpPr>
          <p:nvPr/>
        </p:nvSpPr>
        <p:spPr bwMode="auto">
          <a:xfrm>
            <a:off x="3810000" y="2052638"/>
            <a:ext cx="708660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</a:pPr>
            <a:r>
              <a:rPr lang="pl-PL" altLang="en-US" sz="2200" dirty="0" smtClean="0">
                <a:latin typeface="Arial" panose="020B0604020202020204" pitchFamily="34" charset="0"/>
              </a:rPr>
              <a:t>Najwyższa jakość produktu w klasie ultra </a:t>
            </a:r>
            <a:r>
              <a:rPr lang="pl-PL" altLang="en-US" sz="2200" dirty="0" err="1" smtClean="0">
                <a:latin typeface="Arial" panose="020B0604020202020204" pitchFamily="34" charset="0"/>
              </a:rPr>
              <a:t>premium</a:t>
            </a:r>
            <a:r>
              <a:rPr lang="pl-PL" altLang="en-US" sz="2200" dirty="0" smtClean="0">
                <a:latin typeface="Arial" panose="020B0604020202020204" pitchFamily="34" charset="0"/>
              </a:rPr>
              <a:t> wzbogaca bezpieczne opakowanie gwarantujące niezapomniane pierwsze wrażenie podczas zakupu w porównaniu do innych wódek. </a:t>
            </a:r>
            <a:endParaRPr lang="en-US" altLang="en-US" sz="2200" dirty="0">
              <a:latin typeface="Arial" panose="020B0604020202020204" pitchFamily="34" charset="0"/>
            </a:endParaRPr>
          </a:p>
        </p:txBody>
      </p:sp>
      <p:pic>
        <p:nvPicPr>
          <p:cNvPr id="615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5154613"/>
            <a:ext cx="3952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5330825"/>
            <a:ext cx="56594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452674"/>
            <a:ext cx="28146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066800"/>
            <a:ext cx="6400800" cy="5256213"/>
          </a:xfrm>
        </p:spPr>
        <p:txBody>
          <a:bodyPr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pl-PL" sz="2200" dirty="0" smtClean="0">
                <a:latin typeface="Arial" panose="020B0604020202020204" pitchFamily="34" charset="0"/>
              </a:rPr>
              <a:t>Konkurencyjne marki jak Ciroc, Grey Goose i Belvedere również należą do klasy ultra-</a:t>
            </a:r>
            <a:r>
              <a:rPr lang="pl-PL" sz="2200" dirty="0" err="1" smtClean="0">
                <a:latin typeface="Arial" panose="020B0604020202020204" pitchFamily="34" charset="0"/>
              </a:rPr>
              <a:t>premium</a:t>
            </a:r>
            <a:r>
              <a:rPr lang="pl-PL" sz="2200" dirty="0" smtClean="0">
                <a:latin typeface="Arial" panose="020B0604020202020204" pitchFamily="34" charset="0"/>
              </a:rPr>
              <a:t> wódki oraz podobnej grupy cenowej. Precious Vodka jednak wyróżnia się następującymi elementami:</a:t>
            </a:r>
          </a:p>
          <a:p>
            <a:pPr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2200" b="1" i="1" dirty="0" smtClean="0">
                <a:latin typeface="Arial" panose="020B0604020202020204" pitchFamily="34" charset="0"/>
              </a:rPr>
              <a:t>Precious Vodka </a:t>
            </a:r>
            <a:r>
              <a:rPr lang="pl-PL" sz="2200" dirty="0" smtClean="0">
                <a:latin typeface="Arial" panose="020B0604020202020204" pitchFamily="34" charset="0"/>
              </a:rPr>
              <a:t>stworzona jest w 100% z organicznych ziaren pszenicy</a:t>
            </a:r>
            <a:r>
              <a:rPr lang="en-US" sz="2200" dirty="0" smtClean="0">
                <a:latin typeface="Arial" panose="020B060402020202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pl-PL" sz="2200" dirty="0" smtClean="0">
                <a:latin typeface="Arial" panose="020B0604020202020204" pitchFamily="34" charset="0"/>
              </a:rPr>
              <a:t>Woda do produkcji jest naturalną wodą mineralną pochodzącą z lodowca</a:t>
            </a:r>
          </a:p>
          <a:p>
            <a:pPr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en-US" sz="2200" b="1" i="1" dirty="0" smtClean="0">
                <a:latin typeface="Arial" panose="020B0604020202020204" pitchFamily="34" charset="0"/>
              </a:rPr>
              <a:t>Precious Vodka </a:t>
            </a:r>
            <a:r>
              <a:rPr lang="pl-PL" sz="2200" i="1" dirty="0" smtClean="0">
                <a:latin typeface="Arial" panose="020B0604020202020204" pitchFamily="34" charset="0"/>
              </a:rPr>
              <a:t>destylowana jest 6 razy następnie 3 razy filtrowana nadając najwyższą jakość oraz delikatny smak.</a:t>
            </a:r>
            <a:endParaRPr lang="en-US" sz="2200" dirty="0" smtClean="0">
              <a:latin typeface="Arial" panose="020B0604020202020204" pitchFamily="34" charset="0"/>
            </a:endParaRPr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680" y="1066800"/>
            <a:ext cx="74612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19" y="1038841"/>
            <a:ext cx="7239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4800" y="205403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Podstawowe parametry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177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1" y="1512112"/>
            <a:ext cx="971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19" y="3544086"/>
            <a:ext cx="299120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4763" y="206375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Zasięg rynku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219" name="Group 12"/>
          <p:cNvGrpSpPr>
            <a:grpSpLocks/>
          </p:cNvGrpSpPr>
          <p:nvPr/>
        </p:nvGrpSpPr>
        <p:grpSpPr bwMode="auto">
          <a:xfrm>
            <a:off x="1676400" y="914400"/>
            <a:ext cx="8905875" cy="5211763"/>
            <a:chOff x="1676400" y="1066800"/>
            <a:chExt cx="8906595" cy="5212264"/>
          </a:xfrm>
        </p:grpSpPr>
        <p:grpSp>
          <p:nvGrpSpPr>
            <p:cNvPr id="9221" name="Group 6"/>
            <p:cNvGrpSpPr>
              <a:grpSpLocks/>
            </p:cNvGrpSpPr>
            <p:nvPr/>
          </p:nvGrpSpPr>
          <p:grpSpPr bwMode="auto">
            <a:xfrm>
              <a:off x="1949448" y="1066800"/>
              <a:ext cx="5483821" cy="461709"/>
              <a:chOff x="1939925" y="973138"/>
              <a:chExt cx="5483821" cy="461709"/>
            </a:xfrm>
          </p:grpSpPr>
          <p:sp>
            <p:nvSpPr>
              <p:cNvPr id="9234" name="TextBox 3"/>
              <p:cNvSpPr txBox="1">
                <a:spLocks noChangeArrowheads="1"/>
              </p:cNvSpPr>
              <p:nvPr/>
            </p:nvSpPr>
            <p:spPr bwMode="auto">
              <a:xfrm>
                <a:off x="1939925" y="973138"/>
                <a:ext cx="1635670" cy="461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6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en-US" sz="2400" dirty="0" smtClean="0">
                    <a:latin typeface="Arial" panose="020B0604020202020204" pitchFamily="34" charset="0"/>
                  </a:rPr>
                  <a:t>      USA</a:t>
                </a:r>
                <a:r>
                  <a:rPr lang="en-US" altLang="en-US" sz="2400" dirty="0" smtClean="0">
                    <a:latin typeface="Arial" panose="020B0604020202020204" pitchFamily="34" charset="0"/>
                  </a:rPr>
                  <a:t> </a:t>
                </a: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35" name="TextBox 10"/>
              <p:cNvSpPr txBox="1">
                <a:spLocks noChangeArrowheads="1"/>
              </p:cNvSpPr>
              <p:nvPr/>
            </p:nvSpPr>
            <p:spPr bwMode="auto">
              <a:xfrm>
                <a:off x="7239000" y="973138"/>
                <a:ext cx="184746" cy="461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6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222" name="TextBox 4"/>
            <p:cNvSpPr txBox="1">
              <a:spLocks noChangeArrowheads="1"/>
            </p:cNvSpPr>
            <p:nvPr/>
          </p:nvSpPr>
          <p:spPr bwMode="auto">
            <a:xfrm>
              <a:off x="2130969" y="1608849"/>
              <a:ext cx="1454150" cy="286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Arizona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California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Colorado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Florida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Georgia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Nevada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New Jersey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New York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Texas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Washington</a:t>
              </a:r>
            </a:p>
          </p:txBody>
        </p:sp>
        <p:pic>
          <p:nvPicPr>
            <p:cNvPr id="922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599" y="4576003"/>
              <a:ext cx="2285997" cy="161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978" y="4596147"/>
              <a:ext cx="3325228" cy="168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lowchart: Extract 4"/>
            <p:cNvSpPr/>
            <p:nvPr/>
          </p:nvSpPr>
          <p:spPr>
            <a:xfrm rot="5108176">
              <a:off x="4820685" y="3591987"/>
              <a:ext cx="1754356" cy="3337195"/>
            </a:xfrm>
            <a:custGeom>
              <a:avLst/>
              <a:gdLst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18"/>
                <a:gd name="connsiteY0" fmla="*/ 10000 h 10496"/>
                <a:gd name="connsiteX1" fmla="*/ 5000 w 10018"/>
                <a:gd name="connsiteY1" fmla="*/ 0 h 10496"/>
                <a:gd name="connsiteX2" fmla="*/ 10018 w 10018"/>
                <a:gd name="connsiteY2" fmla="*/ 10496 h 10496"/>
                <a:gd name="connsiteX3" fmla="*/ 0 w 10018"/>
                <a:gd name="connsiteY3" fmla="*/ 10000 h 10496"/>
                <a:gd name="connsiteX0" fmla="*/ 0 w 10249"/>
                <a:gd name="connsiteY0" fmla="*/ 9989 h 10496"/>
                <a:gd name="connsiteX1" fmla="*/ 5231 w 10249"/>
                <a:gd name="connsiteY1" fmla="*/ 0 h 10496"/>
                <a:gd name="connsiteX2" fmla="*/ 10249 w 10249"/>
                <a:gd name="connsiteY2" fmla="*/ 10496 h 10496"/>
                <a:gd name="connsiteX3" fmla="*/ 0 w 10249"/>
                <a:gd name="connsiteY3" fmla="*/ 9989 h 10496"/>
                <a:gd name="connsiteX0" fmla="*/ 0 w 10295"/>
                <a:gd name="connsiteY0" fmla="*/ 9989 h 10498"/>
                <a:gd name="connsiteX1" fmla="*/ 5231 w 10295"/>
                <a:gd name="connsiteY1" fmla="*/ 0 h 10498"/>
                <a:gd name="connsiteX2" fmla="*/ 10295 w 10295"/>
                <a:gd name="connsiteY2" fmla="*/ 10498 h 10498"/>
                <a:gd name="connsiteX3" fmla="*/ 0 w 10295"/>
                <a:gd name="connsiteY3" fmla="*/ 9989 h 10498"/>
                <a:gd name="connsiteX0" fmla="*/ 0 w 10018"/>
                <a:gd name="connsiteY0" fmla="*/ 10002 h 10498"/>
                <a:gd name="connsiteX1" fmla="*/ 4954 w 10018"/>
                <a:gd name="connsiteY1" fmla="*/ 0 h 10498"/>
                <a:gd name="connsiteX2" fmla="*/ 10018 w 10018"/>
                <a:gd name="connsiteY2" fmla="*/ 10498 h 10498"/>
                <a:gd name="connsiteX3" fmla="*/ 0 w 10018"/>
                <a:gd name="connsiteY3" fmla="*/ 10002 h 10498"/>
                <a:gd name="connsiteX0" fmla="*/ 0 w 10073"/>
                <a:gd name="connsiteY0" fmla="*/ 9999 h 10498"/>
                <a:gd name="connsiteX1" fmla="*/ 5009 w 10073"/>
                <a:gd name="connsiteY1" fmla="*/ 0 h 10498"/>
                <a:gd name="connsiteX2" fmla="*/ 10073 w 10073"/>
                <a:gd name="connsiteY2" fmla="*/ 10498 h 10498"/>
                <a:gd name="connsiteX3" fmla="*/ 0 w 10073"/>
                <a:gd name="connsiteY3" fmla="*/ 9999 h 10498"/>
                <a:gd name="connsiteX0" fmla="*/ 0 w 10128"/>
                <a:gd name="connsiteY0" fmla="*/ 9999 h 10501"/>
                <a:gd name="connsiteX1" fmla="*/ 5009 w 10128"/>
                <a:gd name="connsiteY1" fmla="*/ 0 h 10501"/>
                <a:gd name="connsiteX2" fmla="*/ 10128 w 10128"/>
                <a:gd name="connsiteY2" fmla="*/ 10501 h 10501"/>
                <a:gd name="connsiteX3" fmla="*/ 0 w 10128"/>
                <a:gd name="connsiteY3" fmla="*/ 9999 h 10501"/>
                <a:gd name="connsiteX0" fmla="*/ 0 w 10238"/>
                <a:gd name="connsiteY0" fmla="*/ 9999 h 10506"/>
                <a:gd name="connsiteX1" fmla="*/ 5009 w 10238"/>
                <a:gd name="connsiteY1" fmla="*/ 0 h 10506"/>
                <a:gd name="connsiteX2" fmla="*/ 10238 w 10238"/>
                <a:gd name="connsiteY2" fmla="*/ 10506 h 10506"/>
                <a:gd name="connsiteX3" fmla="*/ 0 w 10238"/>
                <a:gd name="connsiteY3" fmla="*/ 9999 h 1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8" h="10506">
                  <a:moveTo>
                    <a:pt x="0" y="9999"/>
                  </a:moveTo>
                  <a:lnTo>
                    <a:pt x="5009" y="0"/>
                  </a:lnTo>
                  <a:lnTo>
                    <a:pt x="10238" y="10506"/>
                  </a:lnTo>
                  <a:lnTo>
                    <a:pt x="0" y="999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4000">
                  <a:srgbClr val="C5C3C5"/>
                </a:gs>
                <a:gs pos="100000">
                  <a:srgbClr val="9A999A"/>
                </a:gs>
                <a:gs pos="56000">
                  <a:srgbClr val="908F90"/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676400" y="4513594"/>
              <a:ext cx="2438597" cy="173847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9227" name="Group 7"/>
            <p:cNvGrpSpPr>
              <a:grpSpLocks/>
            </p:cNvGrpSpPr>
            <p:nvPr/>
          </p:nvGrpSpPr>
          <p:grpSpPr bwMode="auto">
            <a:xfrm>
              <a:off x="6426994" y="1418700"/>
              <a:ext cx="4156001" cy="3259413"/>
              <a:chOff x="4577970" y="1453707"/>
              <a:chExt cx="4156001" cy="3259413"/>
            </a:xfrm>
          </p:grpSpPr>
          <p:sp>
            <p:nvSpPr>
              <p:cNvPr id="9228" name="TextBox 12"/>
              <p:cNvSpPr txBox="1">
                <a:spLocks noChangeArrowheads="1"/>
              </p:cNvSpPr>
              <p:nvPr/>
            </p:nvSpPr>
            <p:spPr bwMode="auto">
              <a:xfrm>
                <a:off x="5026437" y="1453707"/>
                <a:ext cx="1043960" cy="369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6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en-US" sz="1800" dirty="0" smtClean="0">
                    <a:latin typeface="Arial" panose="020B0604020202020204" pitchFamily="34" charset="0"/>
                  </a:rPr>
                  <a:t>Obecnie</a:t>
                </a: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29" name="TextBox 13"/>
              <p:cNvSpPr txBox="1">
                <a:spLocks noChangeArrowheads="1"/>
              </p:cNvSpPr>
              <p:nvPr/>
            </p:nvSpPr>
            <p:spPr bwMode="auto">
              <a:xfrm>
                <a:off x="6959753" y="1453707"/>
                <a:ext cx="1531312" cy="369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6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latin typeface="Arial" panose="020B0604020202020204" pitchFamily="34" charset="0"/>
                  </a:rPr>
                  <a:t>201</a:t>
                </a:r>
                <a:r>
                  <a:rPr lang="pl-PL" altLang="en-US" sz="1800" dirty="0" smtClean="0">
                    <a:latin typeface="Arial" panose="020B0604020202020204" pitchFamily="34" charset="0"/>
                  </a:rPr>
                  <a:t>5</a:t>
                </a:r>
                <a:r>
                  <a:rPr lang="en-US" altLang="en-US" sz="1800" dirty="0" smtClean="0">
                    <a:latin typeface="Arial" panose="020B0604020202020204" pitchFamily="34" charset="0"/>
                  </a:rPr>
                  <a:t> </a:t>
                </a:r>
                <a:r>
                  <a:rPr lang="en-US" altLang="en-US" sz="1800" dirty="0">
                    <a:latin typeface="Arial" panose="020B0604020202020204" pitchFamily="34" charset="0"/>
                  </a:rPr>
                  <a:t>– </a:t>
                </a:r>
                <a:r>
                  <a:rPr lang="en-US" altLang="en-US" sz="1800" dirty="0" smtClean="0">
                    <a:latin typeface="Arial" panose="020B0604020202020204" pitchFamily="34" charset="0"/>
                  </a:rPr>
                  <a:t>201</a:t>
                </a:r>
                <a:r>
                  <a:rPr lang="pl-PL" altLang="en-US" sz="1800" dirty="0" smtClean="0">
                    <a:latin typeface="Arial" panose="020B0604020202020204" pitchFamily="34" charset="0"/>
                  </a:rPr>
                  <a:t>6</a:t>
                </a:r>
                <a:r>
                  <a:rPr lang="en-US" altLang="en-US" sz="1800" dirty="0" smtClean="0">
                    <a:latin typeface="Arial" panose="020B0604020202020204" pitchFamily="34" charset="0"/>
                  </a:rPr>
                  <a:t> </a:t>
                </a: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30" name="Rectangle 8"/>
              <p:cNvSpPr>
                <a:spLocks noChangeArrowheads="1"/>
              </p:cNvSpPr>
              <p:nvPr/>
            </p:nvSpPr>
            <p:spPr bwMode="auto">
              <a:xfrm>
                <a:off x="4577970" y="1850523"/>
                <a:ext cx="2209800" cy="2862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6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Austria</a:t>
                </a:r>
                <a:endParaRPr lang="pl-PL" altLang="en-US" sz="18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l-PL" altLang="en-US" sz="18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Australia</a:t>
                </a:r>
                <a:r>
                  <a:rPr lang="en-US" altLang="en-US" sz="18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Belgium</a:t>
                </a:r>
                <a:endParaRPr lang="en-US" alt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France </a:t>
                </a:r>
                <a:endParaRPr lang="pl-PL" altLang="en-US" sz="18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l-PL" altLang="en-US" sz="18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Germany</a:t>
                </a:r>
                <a:endParaRPr lang="en-US" alt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Holland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Russia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Poland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Switzerland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United Kingdom (UK) </a:t>
                </a:r>
                <a:endParaRPr lang="en-US" altLang="en-US" sz="1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1" name="Rectangle 11"/>
              <p:cNvSpPr>
                <a:spLocks noChangeArrowheads="1"/>
              </p:cNvSpPr>
              <p:nvPr/>
            </p:nvSpPr>
            <p:spPr bwMode="auto">
              <a:xfrm>
                <a:off x="7112000" y="2027700"/>
                <a:ext cx="1328738" cy="2030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6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400">
                    <a:solidFill>
                      <a:schemeClr val="bg1"/>
                    </a:solidFill>
                    <a:latin typeface="Candara" panose="020E0502030303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Canada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China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Columbia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Iceland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Japan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Korea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South Africa</a:t>
                </a:r>
                <a:endParaRPr lang="en-US" altLang="en-US" sz="1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746846" y="1513178"/>
                <a:ext cx="242907" cy="215921"/>
              </a:xfrm>
              <a:prstGeom prst="rect">
                <a:avLst/>
              </a:prstGeom>
              <a:solidFill>
                <a:srgbClr val="9C814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491064" y="1530430"/>
                <a:ext cx="242907" cy="215921"/>
              </a:xfrm>
              <a:prstGeom prst="rect">
                <a:avLst/>
              </a:prstGeom>
              <a:solidFill>
                <a:srgbClr val="40404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" y="6369145"/>
            <a:ext cx="12192000" cy="300927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50000" endPos="650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4763" y="206375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Partnerzy handlowi na świecie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7838"/>
            <a:ext cx="22907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914400"/>
            <a:ext cx="71628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649922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053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5486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789613"/>
            <a:ext cx="54864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4800" y="304800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Wydarzenia na świecie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2" y="1146629"/>
            <a:ext cx="2564810" cy="17430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2" y="1146629"/>
            <a:ext cx="1637824" cy="2895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82246"/>
            <a:ext cx="2269558" cy="22695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284514"/>
            <a:ext cx="2286000" cy="2286000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685800" y="3356981"/>
            <a:ext cx="11140186" cy="3028128"/>
            <a:chOff x="-1785460" y="3244569"/>
            <a:chExt cx="11140186" cy="302812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475" y="4058191"/>
              <a:ext cx="2874190" cy="2214506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79758" y="4058191"/>
              <a:ext cx="2574968" cy="1716645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785460" y="3244569"/>
              <a:ext cx="2114842" cy="2154791"/>
            </a:xfrm>
            <a:prstGeom prst="rect">
              <a:avLst/>
            </a:prstGeom>
          </p:spPr>
        </p:pic>
      </p:grpSp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71" y="4170603"/>
            <a:ext cx="3483408" cy="2322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16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4763" y="206375"/>
            <a:ext cx="11658601" cy="585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bg1"/>
                </a:solidFill>
              </a:rPr>
              <a:t>Social Media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7" y="2414680"/>
            <a:ext cx="2433816" cy="3505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3581400"/>
            <a:ext cx="3924835" cy="2344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175610"/>
            <a:ext cx="2868154" cy="1744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294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25413"/>
            <a:ext cx="1638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371600"/>
            <a:ext cx="3810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305">
            <a:off x="10221913" y="749300"/>
            <a:ext cx="1911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12"/>
          <p:cNvSpPr txBox="1">
            <a:spLocks noChangeArrowheads="1"/>
          </p:cNvSpPr>
          <p:nvPr/>
        </p:nvSpPr>
        <p:spPr bwMode="auto">
          <a:xfrm>
            <a:off x="10661650" y="933450"/>
            <a:ext cx="8001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</a:rPr>
              <a:t>24.8K</a:t>
            </a:r>
          </a:p>
          <a:p>
            <a:pPr algn="ctr"/>
            <a:r>
              <a:rPr lang="en-US" altLang="en-US" sz="700">
                <a:solidFill>
                  <a:schemeClr val="bg1"/>
                </a:solidFill>
              </a:rPr>
              <a:t>In One (1) Day</a:t>
            </a:r>
          </a:p>
        </p:txBody>
      </p:sp>
      <p:pic>
        <p:nvPicPr>
          <p:cNvPr id="12298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3" y="2998788"/>
            <a:ext cx="32543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3324970" y="914400"/>
            <a:ext cx="5003765" cy="4019728"/>
            <a:chOff x="3595044" y="1340516"/>
            <a:chExt cx="3935111" cy="2997739"/>
          </a:xfrm>
        </p:grpSpPr>
        <p:pic>
          <p:nvPicPr>
            <p:cNvPr id="3079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340516"/>
              <a:ext cx="2819400" cy="158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Box 12"/>
            <p:cNvSpPr txBox="1">
              <a:spLocks noChangeArrowheads="1"/>
            </p:cNvSpPr>
            <p:nvPr/>
          </p:nvSpPr>
          <p:spPr bwMode="auto">
            <a:xfrm>
              <a:off x="3595044" y="3443102"/>
              <a:ext cx="3935111" cy="89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40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en-US" sz="7200" dirty="0" smtClean="0">
                  <a:latin typeface="Mistral" panose="03090702030407020403" pitchFamily="66" charset="0"/>
                </a:rPr>
                <a:t>POLSKA</a:t>
              </a:r>
            </a:p>
          </p:txBody>
        </p:sp>
        <p:pic>
          <p:nvPicPr>
            <p:cNvPr id="3081" name="Picture 13" descr="jewel lines logo 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785924"/>
              <a:ext cx="838196" cy="34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43200" cy="3124200"/>
          </a:xfrm>
          <a:prstGeom prst="rect">
            <a:avLst/>
          </a:prstGeom>
          <a:noFill/>
          <a:ln>
            <a:noFill/>
          </a:ln>
          <a:effectLst>
            <a:outerShdw blurRad="88900" sx="103999" sy="103999" algn="tl" rotWithShape="0">
              <a:srgbClr val="10253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8800" y="0"/>
            <a:ext cx="2743200" cy="3124200"/>
          </a:xfrm>
          <a:prstGeom prst="rect">
            <a:avLst/>
          </a:prstGeom>
          <a:ln>
            <a:noFill/>
          </a:ln>
          <a:effectLst>
            <a:outerShdw blurRad="88900" dir="2700000" sx="104000" sy="104000" algn="tl" rotWithShape="0">
              <a:schemeClr val="tx2">
                <a:lumMod val="50000"/>
              </a:scheme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939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</TotalTime>
  <Words>275</Words>
  <Application>Microsoft Office PowerPoint</Application>
  <PresentationFormat>Niestandardowy</PresentationFormat>
  <Paragraphs>57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   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RJ</dc:creator>
  <cp:lastModifiedBy>Daniel</cp:lastModifiedBy>
  <cp:revision>254</cp:revision>
  <dcterms:created xsi:type="dcterms:W3CDTF">2014-01-26T00:30:41Z</dcterms:created>
  <dcterms:modified xsi:type="dcterms:W3CDTF">2014-12-02T10:01:49Z</dcterms:modified>
</cp:coreProperties>
</file>